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56" r:id="rId2"/>
    <p:sldId id="257" r:id="rId3"/>
    <p:sldId id="291" r:id="rId4"/>
    <p:sldId id="259" r:id="rId5"/>
    <p:sldId id="276" r:id="rId6"/>
    <p:sldId id="286" r:id="rId7"/>
    <p:sldId id="267" r:id="rId8"/>
    <p:sldId id="270" r:id="rId9"/>
    <p:sldId id="272" r:id="rId10"/>
    <p:sldId id="278" r:id="rId11"/>
    <p:sldId id="279" r:id="rId12"/>
    <p:sldId id="271" r:id="rId13"/>
    <p:sldId id="264" r:id="rId14"/>
    <p:sldId id="263" r:id="rId15"/>
    <p:sldId id="287" r:id="rId16"/>
    <p:sldId id="280" r:id="rId17"/>
    <p:sldId id="269" r:id="rId18"/>
    <p:sldId id="295" r:id="rId19"/>
    <p:sldId id="293" r:id="rId20"/>
    <p:sldId id="29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1"/>
          <c:h val="0.98380555834753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err="1"/>
                      <a:t>инвариатив</a:t>
                    </a:r>
                    <a:r>
                      <a:rPr lang="ru-RU"/>
                      <a:t> өлеш-60%
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400" dirty="0" err="1"/>
                      <a:t>вариатив</a:t>
                    </a:r>
                    <a:r>
                      <a:rPr lang="ru-RU" sz="2400"/>
                      <a:t> өлеш-40%
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Лист1!$A$2:$A$5</c:f>
              <c:strCache>
                <c:ptCount val="2"/>
                <c:pt idx="0">
                  <c:v>инвариатив өлеш-60%</c:v>
                </c:pt>
                <c:pt idx="1">
                  <c:v>вариатив өлеш-40%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0.60000000000000042</c:v>
                </c:pt>
                <c:pt idx="1">
                  <c:v>0.4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9D98A-8575-45A6-93F1-6B01A9700E11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B1FA8-4B92-4055-BAB8-A61B8DC3D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4AE-316E-4569-A7BC-D913413A94FF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6DF5-C518-4313-B22D-7C9C3B40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4AE-316E-4569-A7BC-D913413A94FF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6DF5-C518-4313-B22D-7C9C3B40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4AE-316E-4569-A7BC-D913413A94FF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6DF5-C518-4313-B22D-7C9C3B40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4AE-316E-4569-A7BC-D913413A94FF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6DF5-C518-4313-B22D-7C9C3B40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4AE-316E-4569-A7BC-D913413A94FF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6DF5-C518-4313-B22D-7C9C3B40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4AE-316E-4569-A7BC-D913413A94FF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6DF5-C518-4313-B22D-7C9C3B40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4AE-316E-4569-A7BC-D913413A94FF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6DF5-C518-4313-B22D-7C9C3B40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4AE-316E-4569-A7BC-D913413A94FF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6DF5-C518-4313-B22D-7C9C3B40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4AE-316E-4569-A7BC-D913413A94FF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6DF5-C518-4313-B22D-7C9C3B40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4AE-316E-4569-A7BC-D913413A94FF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6DF5-C518-4313-B22D-7C9C3B40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54AE-316E-4569-A7BC-D913413A94FF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8D6DF5-C518-4313-B22D-7C9C3B4060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5954AE-316E-4569-A7BC-D913413A94FF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8D6DF5-C518-4313-B22D-7C9C3B4060C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00108"/>
            <a:ext cx="7851648" cy="3143272"/>
          </a:xfrm>
        </p:spPr>
        <p:txBody>
          <a:bodyPr>
            <a:normAutofit/>
          </a:bodyPr>
          <a:lstStyle/>
          <a:p>
            <a:pPr algn="ctr"/>
            <a:r>
              <a:rPr lang="tt-RU" sz="3600" dirty="0" smtClean="0"/>
              <a:t>ФДББС шартларында </a:t>
            </a:r>
            <a:br>
              <a:rPr lang="tt-RU" sz="3600" dirty="0" smtClean="0"/>
            </a:br>
            <a:r>
              <a:rPr lang="tt-RU" sz="3600" dirty="0" smtClean="0"/>
              <a:t>кече яшьтәге балаларга тәрбия һәм белем бирүдә милли-региональ компонентлар куллану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4572008"/>
            <a:ext cx="5244856" cy="135732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tt-RU" dirty="0" smtClean="0"/>
              <a:t>Актаныш муниципаль районы Богады төп гомуми белем бирү мәктәбенең структур бүлекчәсе Богады балалар бакчасы тәрбиячесе Гаянова И.В.  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19" y="214291"/>
          <a:ext cx="8715437" cy="6500664"/>
        </p:xfrm>
        <a:graphic>
          <a:graphicData uri="http://schemas.openxmlformats.org/drawingml/2006/table">
            <a:tbl>
              <a:tblPr/>
              <a:tblGrid>
                <a:gridCol w="2655315"/>
                <a:gridCol w="6060122"/>
              </a:tblGrid>
              <a:tr h="31901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Танып-белү </a:t>
                      </a:r>
                      <a:r>
                        <a:rPr lang="tt-RU" sz="2400" dirty="0">
                          <a:latin typeface="Times New Roman"/>
                          <a:ea typeface="Times New Roman"/>
                          <a:cs typeface="Times New Roman"/>
                        </a:rPr>
                        <a:t>үсеше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Милли киемнәр үрнәкләре кулланып сенсор кул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турасы</a:t>
                      </a:r>
                      <a:r>
                        <a:rPr lang="tt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үстерү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Татарстан, Актаныш турында белемнәрен баету, туган як табигате күренешләренә кызыксыну уяту. </a:t>
                      </a: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Богады </a:t>
                      </a: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авылының истәлекле урыннары белән танышу.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Мәдәни традицияләрне </a:t>
                      </a: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саклау.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Актаныштан </a:t>
                      </a: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чыккан танылган </a:t>
                      </a: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шәхесләр;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Бөек </a:t>
                      </a: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Ватан сугышы геройлары. </a:t>
                      </a: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Татарстанның </a:t>
                      </a: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беренче президенты-М.Ш.Шәймиев хезмәтләре.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93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Сөйләм </a:t>
                      </a:r>
                      <a:r>
                        <a:rPr lang="tt-RU" sz="2400" dirty="0">
                          <a:latin typeface="Times New Roman"/>
                          <a:ea typeface="Times New Roman"/>
                          <a:cs typeface="Times New Roman"/>
                        </a:rPr>
                        <a:t>үсеше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Сөйләмнең </a:t>
                      </a: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бөтен компонентларын </a:t>
                      </a: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үстерү.</a:t>
                      </a: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Туган телнең сөйләм нормалары белән гамәли ия булу.</a:t>
                      </a: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Туган </a:t>
                      </a: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телдә өлкәннәр белән ирекле аралашу.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 Татар фольклорының үрнәкләре белән таныштыру: әкиятләр, бармак уеннары,юаткычлар һ.б.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Җирлектәге эндәшләр, юаткычлар, бәет-мөнәҗәтләр, такмак-такмазалар белән танышу.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357166"/>
          <a:ext cx="8429716" cy="6143668"/>
        </p:xfrm>
        <a:graphic>
          <a:graphicData uri="http://schemas.openxmlformats.org/drawingml/2006/table">
            <a:tbl>
              <a:tblPr/>
              <a:tblGrid>
                <a:gridCol w="2520610"/>
                <a:gridCol w="5909106"/>
              </a:tblGrid>
              <a:tr h="33134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Сәнгати-эстетик </a:t>
                      </a: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үсеш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Әйлән-бәйлән </a:t>
                      </a:r>
                      <a:r>
                        <a:rPr lang="tt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халык уеннарын куллану.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Татарларның декоратив-.ясалма сәнгатенә кызыксыну формалаштыру;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Татар орнаменты белән әйберләрне бизәргә өйрәтү;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Богадыда</a:t>
                      </a:r>
                      <a:r>
                        <a:rPr lang="tt-RU" sz="18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tt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туган,танылган язучылар,шагыйрьләр,җырчы-композиторларны өйрәнү</a:t>
                      </a:r>
                    </a:p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Богады </a:t>
                      </a:r>
                      <a:r>
                        <a:rPr lang="tt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турында җырлар </a:t>
                      </a:r>
                      <a:r>
                        <a:rPr lang="tt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өйрәнү.</a:t>
                      </a:r>
                    </a:p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Җ ирлектә </a:t>
                      </a:r>
                      <a:r>
                        <a:rPr lang="tt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туган җырчылар  Азат-Тимершәех,Джон, Робсон Мусиннар, </a:t>
                      </a:r>
                      <a:r>
                        <a:rPr lang="tt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</a:p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Л.Дәүләтова</a:t>
                      </a:r>
                      <a:r>
                        <a:rPr lang="tt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И.Кирамов шигърияты белән танышу.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2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Физик </a:t>
                      </a: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үсеш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Сәләмәтлекнең </a:t>
                      </a:r>
                      <a:r>
                        <a:rPr lang="tt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әһәмиятен аңлату, </a:t>
                      </a:r>
                      <a:r>
                        <a:rPr lang="tt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Үз </a:t>
                      </a:r>
                      <a:r>
                        <a:rPr lang="tt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сәләмәтлегенә һәм якын кешеләрнең сәләмәтлегенә сакчыл караш </a:t>
                      </a:r>
                      <a:r>
                        <a:rPr lang="tt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тәрбияләү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Көндәлек тормышта гигиена күнекмәләрен үтәүгә һәм пөхтәлек булдыруга ихтыяҗ формалаштыру.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Татар халкының милли </a:t>
                      </a:r>
                      <a:r>
                        <a:rPr lang="tt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уеннарына </a:t>
                      </a:r>
                      <a:r>
                        <a:rPr lang="tt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карата кызыксыну уяту, уеннарның кагыйдәләрен ныгыту.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3357586" cy="1785951"/>
          </a:xfrm>
        </p:spPr>
        <p:txBody>
          <a:bodyPr>
            <a:normAutofit/>
          </a:bodyPr>
          <a:lstStyle/>
          <a:p>
            <a:r>
              <a:rPr lang="tt-RU" sz="2800" dirty="0" smtClean="0"/>
              <a:t>“Туган якны өйрәнәбез” </a:t>
            </a:r>
            <a:br>
              <a:rPr lang="tt-RU" sz="2800" dirty="0" smtClean="0"/>
            </a:br>
            <a:r>
              <a:rPr lang="tt-RU" sz="2800" dirty="0" smtClean="0"/>
              <a:t>мини-музее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1472" y="4143380"/>
            <a:ext cx="2786082" cy="1428759"/>
          </a:xfrm>
        </p:spPr>
        <p:txBody>
          <a:bodyPr>
            <a:normAutofit/>
          </a:bodyPr>
          <a:lstStyle/>
          <a:p>
            <a:r>
              <a:rPr lang="tt-RU" sz="2400" dirty="0" smtClean="0"/>
              <a:t>Милли  региональ танып белү үзәге</a:t>
            </a:r>
            <a:endParaRPr lang="ru-RU" sz="2400" dirty="0"/>
          </a:p>
        </p:txBody>
      </p:sp>
      <p:pic>
        <p:nvPicPr>
          <p:cNvPr id="5" name="Рисунок 4" descr="100_809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 rot="420000">
            <a:off x="3456685" y="1362535"/>
            <a:ext cx="4962606" cy="443464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SC_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643446"/>
            <a:ext cx="3000396" cy="2000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01080" cy="1643074"/>
          </a:xfrm>
        </p:spPr>
        <p:txBody>
          <a:bodyPr>
            <a:noAutofit/>
          </a:bodyPr>
          <a:lstStyle/>
          <a:p>
            <a:pPr algn="ctr"/>
            <a:r>
              <a:rPr lang="tt-RU" sz="2400" b="1" dirty="0" smtClean="0"/>
              <a:t>Балалар бакчасында милли тәрбия бирү системасын планлаштыруда җәмәгатьчелек һәм мәктәп  белән эш: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tt-RU" sz="2400" dirty="0" smtClean="0"/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214974"/>
          </a:xfrm>
        </p:spPr>
        <p:txBody>
          <a:bodyPr/>
          <a:lstStyle/>
          <a:p>
            <a:pPr lvl="1"/>
            <a:r>
              <a:rPr lang="tt-RU" dirty="0" smtClean="0"/>
              <a:t>укытучылар  белән бердәм  эш;</a:t>
            </a:r>
          </a:p>
          <a:p>
            <a:pPr>
              <a:buNone/>
            </a:pPr>
            <a:r>
              <a:rPr lang="tt-RU" sz="1800" i="1" dirty="0" smtClean="0"/>
              <a:t> киңәшмәләр,түгәрәк өстәлләр,</a:t>
            </a:r>
          </a:p>
          <a:p>
            <a:pPr>
              <a:buNone/>
            </a:pPr>
            <a:r>
              <a:rPr lang="tt-RU" sz="1800" i="1" dirty="0" smtClean="0"/>
              <a:t>Мини-конференция,семин</a:t>
            </a:r>
            <a:r>
              <a:rPr lang="tt-RU" sz="1800" dirty="0" smtClean="0"/>
              <a:t>арлар;</a:t>
            </a:r>
          </a:p>
          <a:p>
            <a:pPr>
              <a:buNone/>
            </a:pPr>
            <a:endParaRPr lang="tt-RU" sz="1800" dirty="0" smtClean="0"/>
          </a:p>
          <a:p>
            <a:pPr>
              <a:buNone/>
            </a:pPr>
            <a:endParaRPr lang="tt-RU" sz="1800" dirty="0" smtClean="0"/>
          </a:p>
          <a:p>
            <a:pPr lvl="1"/>
            <a:r>
              <a:rPr lang="tt-RU" dirty="0" smtClean="0"/>
              <a:t>китапханәләргә максатчан</a:t>
            </a:r>
          </a:p>
          <a:p>
            <a:pPr lvl="1">
              <a:buNone/>
            </a:pPr>
            <a:r>
              <a:rPr lang="tt-RU" dirty="0" smtClean="0"/>
              <a:t> экскурсияләр;</a:t>
            </a:r>
          </a:p>
          <a:p>
            <a:pPr lvl="1">
              <a:buNone/>
            </a:pPr>
            <a:endParaRPr lang="tt-RU" dirty="0" smtClean="0"/>
          </a:p>
          <a:p>
            <a:pPr lvl="1">
              <a:buNone/>
            </a:pPr>
            <a:endParaRPr lang="tt-RU" dirty="0" smtClean="0"/>
          </a:p>
          <a:p>
            <a:pPr lvl="1"/>
            <a:r>
              <a:rPr lang="tt-RU" dirty="0" smtClean="0"/>
              <a:t>музейларга сәяхәт:</a:t>
            </a:r>
            <a:endParaRPr lang="ru-RU" dirty="0"/>
          </a:p>
        </p:txBody>
      </p:sp>
      <p:pic>
        <p:nvPicPr>
          <p:cNvPr id="4" name="Picture 2" descr="G:\Новая папка\100_2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214422"/>
            <a:ext cx="2747838" cy="2000263"/>
          </a:xfrm>
          <a:prstGeom prst="rect">
            <a:avLst/>
          </a:prstGeom>
          <a:noFill/>
        </p:spPr>
      </p:pic>
      <p:pic>
        <p:nvPicPr>
          <p:cNvPr id="5" name="Picture 2" descr="C:\Users\Назиля\Desktop\фото\SDC128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893215"/>
            <a:ext cx="2714644" cy="2035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100_22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2800345" cy="210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2" descr="Описание: D:\Мои документы 26.01.2012\сәйлән\садик+мэктэп\100_1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156986"/>
            <a:ext cx="2643206" cy="241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1" descr="Описание: D:\Мои документы 26.01.2012\сәйлән\садик+мэктэп\100_1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7" y="4143380"/>
            <a:ext cx="335758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100_23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6582" y="1643050"/>
            <a:ext cx="2580714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rmAutofit/>
          </a:bodyPr>
          <a:lstStyle/>
          <a:p>
            <a:pPr algn="ctr"/>
            <a:r>
              <a:rPr lang="tt-RU" sz="2400" b="1" dirty="0" smtClean="0"/>
              <a:t>Балалар бакчасында милли тәрбия бирү системасын планлаштырганда  балалар белән оештырылган  эшләр: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1" name="Picture 3" descr="G:\семинарга(2)\милли татар кызы , малае\100_72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143380"/>
            <a:ext cx="2666987" cy="2428892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214678" y="1428736"/>
            <a:ext cx="3000396" cy="3071834"/>
          </a:xfrm>
        </p:spPr>
        <p:txBody>
          <a:bodyPr>
            <a:normAutofit/>
          </a:bodyPr>
          <a:lstStyle/>
          <a:p>
            <a:pPr lvl="0"/>
            <a:r>
              <a:rPr lang="tt-RU" sz="2000" dirty="0" smtClean="0"/>
              <a:t>Танылган шәхесләр,якташлар белән очрашулар;</a:t>
            </a:r>
          </a:p>
          <a:p>
            <a:pPr lvl="0"/>
            <a:r>
              <a:rPr lang="tt-RU" sz="2000" dirty="0" smtClean="0"/>
              <a:t>Театраль кичәләр,концертлар;</a:t>
            </a:r>
          </a:p>
          <a:p>
            <a:pPr lvl="0"/>
            <a:r>
              <a:rPr lang="tt-RU" sz="2000" dirty="0" smtClean="0"/>
              <a:t>Бәйрәм,күңел ачулар;</a:t>
            </a:r>
          </a:p>
          <a:p>
            <a:pPr lvl="0"/>
            <a:r>
              <a:rPr lang="tt-RU" sz="2000" dirty="0" smtClean="0"/>
              <a:t>Физик досуг,уеннар.</a:t>
            </a:r>
            <a:endParaRPr lang="ru-RU" sz="2000" dirty="0" smtClean="0"/>
          </a:p>
          <a:p>
            <a:pPr lvl="0">
              <a:buNone/>
            </a:pP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71528"/>
            <a:ext cx="7972452" cy="2000264"/>
          </a:xfrm>
        </p:spPr>
        <p:txBody>
          <a:bodyPr>
            <a:normAutofit/>
          </a:bodyPr>
          <a:lstStyle/>
          <a:p>
            <a:pPr algn="ctr"/>
            <a:r>
              <a:rPr lang="tt-RU" sz="2800" dirty="0" smtClean="0"/>
              <a:t>Милли мәдәни эшне планлаштыруда әти-әниләр белән бердәм эшчәнлек</a:t>
            </a:r>
            <a:endParaRPr lang="ru-RU" sz="2800" dirty="0"/>
          </a:p>
        </p:txBody>
      </p:sp>
      <p:pic>
        <p:nvPicPr>
          <p:cNvPr id="8" name="Picture 5" descr="100_237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786190"/>
            <a:ext cx="35971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100_24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571876"/>
            <a:ext cx="33575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100_24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6878">
            <a:off x="678650" y="1627645"/>
            <a:ext cx="3982442" cy="278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57752" y="1785926"/>
            <a:ext cx="4286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tt-RU" dirty="0" smtClean="0"/>
              <a:t>Конкурс-бәйгеләр;</a:t>
            </a:r>
            <a:endParaRPr lang="ru-RU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tt-RU" dirty="0" smtClean="0"/>
              <a:t>Викторина;</a:t>
            </a:r>
            <a:endParaRPr lang="ru-RU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tt-RU" dirty="0" smtClean="0"/>
              <a:t>Блиц-турнирлар;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tt-RU" dirty="0" smtClean="0"/>
              <a:t>Күңелле эстафеталар;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tt-RU" dirty="0" smtClean="0"/>
              <a:t>Күргәзмәләр;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2786082" cy="5143512"/>
          </a:xfrm>
        </p:spPr>
        <p:txBody>
          <a:bodyPr/>
          <a:lstStyle/>
          <a:p>
            <a:r>
              <a:rPr lang="tt-RU" dirty="0" smtClean="0"/>
              <a:t>“Әкиятләр илендә уйный-уйный үсәбез”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3500438"/>
            <a:ext cx="4286280" cy="3000396"/>
          </a:xfrm>
        </p:spPr>
        <p:txBody>
          <a:bodyPr>
            <a:normAutofit/>
          </a:bodyPr>
          <a:lstStyle/>
          <a:p>
            <a:endParaRPr lang="ru-RU" sz="2800" b="1" dirty="0"/>
          </a:p>
        </p:txBody>
      </p:sp>
      <p:pic>
        <p:nvPicPr>
          <p:cNvPr id="5" name="Picture 3" descr="G:\Новая папка\100_624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81" r="5981"/>
          <a:stretch>
            <a:fillRect/>
          </a:stretch>
        </p:blipFill>
        <p:spPr bwMode="auto">
          <a:xfrm rot="420000">
            <a:off x="4474583" y="539245"/>
            <a:ext cx="4041743" cy="2998106"/>
          </a:xfrm>
          <a:prstGeom prst="rect">
            <a:avLst/>
          </a:prstGeom>
          <a:noFill/>
        </p:spPr>
      </p:pic>
      <p:pic>
        <p:nvPicPr>
          <p:cNvPr id="6" name="Picture 5" descr="C:\Users\Назиля\Documents\экскурсия\SDC12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786190"/>
            <a:ext cx="4214842" cy="2786082"/>
          </a:xfrm>
          <a:prstGeom prst="rect">
            <a:avLst/>
          </a:prstGeom>
          <a:noFill/>
        </p:spPr>
      </p:pic>
      <p:pic>
        <p:nvPicPr>
          <p:cNvPr id="8" name="Picture 3" descr="E:\Богады бакчасы фотоларда\100_2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28604"/>
            <a:ext cx="3714776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3357586" cy="1714512"/>
          </a:xfrm>
        </p:spPr>
        <p:txBody>
          <a:bodyPr>
            <a:normAutofit/>
          </a:bodyPr>
          <a:lstStyle/>
          <a:p>
            <a:r>
              <a:rPr lang="tt-RU" dirty="0" smtClean="0"/>
              <a:t>2 кечкенәләр,уртанчылар катнаш төркеме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1472" y="4643446"/>
            <a:ext cx="3929090" cy="1785950"/>
          </a:xfrm>
        </p:spPr>
        <p:txBody>
          <a:bodyPr>
            <a:normAutofit/>
          </a:bodyPr>
          <a:lstStyle/>
          <a:p>
            <a:endParaRPr lang="tt-RU" sz="2000" dirty="0" smtClean="0"/>
          </a:p>
          <a:p>
            <a:r>
              <a:rPr lang="tt-RU" sz="2000" dirty="0" smtClean="0"/>
              <a:t>Физик һәм рухи яктан гына сәламәт бала гына ата-анасына,җәмгыятькә файда китерә ала....</a:t>
            </a:r>
          </a:p>
          <a:p>
            <a:endParaRPr lang="tt-RU" sz="2000" dirty="0" smtClean="0"/>
          </a:p>
          <a:p>
            <a:endParaRPr lang="ru-RU" sz="20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 rot="420000">
            <a:off x="3484266" y="1224471"/>
            <a:ext cx="5027239" cy="3931920"/>
          </a:xfrm>
        </p:spPr>
      </p:sp>
      <p:pic>
        <p:nvPicPr>
          <p:cNvPr id="1026" name="Picture 2" descr="D:\Desktop\100_7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9310">
            <a:off x="3563664" y="652795"/>
            <a:ext cx="4572444" cy="3225985"/>
          </a:xfrm>
          <a:prstGeom prst="rect">
            <a:avLst/>
          </a:prstGeom>
          <a:noFill/>
        </p:spPr>
      </p:pic>
      <p:pic>
        <p:nvPicPr>
          <p:cNvPr id="1027" name="Picture 3" descr="D:\Desktop\фотолар 9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500438"/>
            <a:ext cx="4500594" cy="2957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1"/>
            <a:ext cx="4071966" cy="2000263"/>
          </a:xfrm>
        </p:spPr>
        <p:txBody>
          <a:bodyPr>
            <a:normAutofit/>
          </a:bodyPr>
          <a:lstStyle/>
          <a:p>
            <a:r>
              <a:rPr lang="ru-RU" dirty="0" smtClean="0"/>
              <a:t>«И</a:t>
            </a:r>
            <a:r>
              <a:rPr lang="tt-RU" dirty="0" smtClean="0"/>
              <a:t>ң м</a:t>
            </a:r>
            <a:r>
              <a:rPr lang="ru-RU" dirty="0" err="1" smtClean="0"/>
              <a:t>илли</a:t>
            </a:r>
            <a:r>
              <a:rPr lang="ru-RU" dirty="0" smtClean="0"/>
              <a:t> татар </a:t>
            </a:r>
            <a:r>
              <a:rPr lang="ru-RU" dirty="0" err="1" smtClean="0"/>
              <a:t>кызы</a:t>
            </a:r>
            <a:r>
              <a:rPr lang="ru-RU" dirty="0" smtClean="0"/>
              <a:t> </a:t>
            </a:r>
            <a:r>
              <a:rPr lang="ru-RU" dirty="0" err="1" smtClean="0"/>
              <a:t>һәм малае</a:t>
            </a:r>
            <a:r>
              <a:rPr lang="ru-RU" dirty="0" smtClean="0"/>
              <a:t>»</a:t>
            </a:r>
            <a:r>
              <a:rPr lang="ru-RU" dirty="0" err="1" smtClean="0"/>
              <a:t>конкурсында</a:t>
            </a:r>
            <a:r>
              <a:rPr lang="ru-RU" dirty="0" smtClean="0"/>
              <a:t>  (2014 ел)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«Милли </a:t>
            </a:r>
            <a:r>
              <a:rPr lang="ru-RU" dirty="0" err="1" smtClean="0"/>
              <a:t>киемле</a:t>
            </a:r>
            <a:r>
              <a:rPr lang="ru-RU" dirty="0" smtClean="0"/>
              <a:t> </a:t>
            </a:r>
            <a:r>
              <a:rPr lang="ru-RU" dirty="0" err="1" smtClean="0"/>
              <a:t>курчаклар</a:t>
            </a:r>
            <a:r>
              <a:rPr lang="ru-RU" dirty="0" smtClean="0"/>
              <a:t>» конкурсы(2016 ел)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00_729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 rot="420000">
            <a:off x="4185353" y="572468"/>
            <a:ext cx="4512553" cy="3713824"/>
          </a:xfrm>
        </p:spPr>
      </p:pic>
      <p:pic>
        <p:nvPicPr>
          <p:cNvPr id="1026" name="Picture 2" descr="C:\Users\Назиля\Pictures\2016-01-22 янв3 атна\янв3 атна 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643182"/>
            <a:ext cx="4214842" cy="3357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357166"/>
          </a:xfrm>
        </p:spPr>
        <p:txBody>
          <a:bodyPr/>
          <a:lstStyle/>
          <a:p>
            <a:pPr algn="ctr"/>
            <a:r>
              <a:rPr lang="ru-RU" sz="1800" dirty="0" err="1" smtClean="0"/>
              <a:t>Кулланылган</a:t>
            </a:r>
            <a:r>
              <a:rPr lang="ru-RU" sz="1800" dirty="0" smtClean="0"/>
              <a:t> </a:t>
            </a:r>
            <a:r>
              <a:rPr lang="tt-RU" sz="1800" dirty="0" smtClean="0"/>
              <a:t>әдәбият исемлеге: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428604"/>
            <a:ext cx="8929718" cy="6715172"/>
          </a:xfrm>
        </p:spPr>
        <p:txBody>
          <a:bodyPr>
            <a:normAutofit fontScale="47500" lnSpcReduction="20000"/>
          </a:bodyPr>
          <a:lstStyle/>
          <a:p>
            <a:pPr marL="914400" indent="-914400">
              <a:buFont typeface="+mj-lt"/>
              <a:buAutoNum type="arabicPeriod"/>
            </a:pPr>
            <a:endParaRPr lang="ru-RU" sz="29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Закон РФ «Образовании»(принят 21 декабря 2012 года №273 –ФЗ);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Инструктивно-методическим письмом Министерство образования РФ №:65/23 -16 от 14.03.00г. «О гигиенических требованиях к максимальной нагрузке на детей дошкольного возраста в организованных формах обучения»;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err="1" smtClean="0"/>
              <a:t>СанПин</a:t>
            </a:r>
            <a:r>
              <a:rPr lang="ru-RU" sz="2900" dirty="0" smtClean="0"/>
              <a:t> 2.4.1.3049-13 «Санитарно- эпидемиологические требования к устройству, содержанию и организации режима работы в дошкольных образовательных организациях»,утвержденным постановлением Главного государственного санитарного врача РФ от 15 мая 2013 г. №26;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Письмом Министерства образования и науки  РФ от 1.05.2007 №03-1213 «О методических рекомендациях по отнесению дошкольных образовательных учреждений к определенному виду»;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Приказом Министерства образования и науки РФ от 3.11.2009 №655 «Об утверждении и введении в действие федеральных государственных требований к структуре основной общеобразовательной программы дошкольного образования»;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Законом РТ «О государственных Языках Республики Татарстан и других языках в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Устав МБОУ «</a:t>
            </a:r>
            <a:r>
              <a:rPr lang="tt-RU" sz="2900" dirty="0" smtClean="0"/>
              <a:t>Бугадинская ООШ </a:t>
            </a:r>
            <a:r>
              <a:rPr lang="ru-RU" sz="2900" dirty="0" smtClean="0"/>
              <a:t>».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err="1" smtClean="0"/>
              <a:t>Шаехова</a:t>
            </a:r>
            <a:r>
              <a:rPr lang="ru-RU" sz="2900" dirty="0" smtClean="0"/>
              <a:t> Р.Х. Региональная программа дошкольного образования.  – Казань, 2012.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ОТ Рождения до школы. Примерная общеобразовательная программа дошкольного образования. Под ред. Н. Е. </a:t>
            </a:r>
            <a:r>
              <a:rPr lang="ru-RU" sz="2900" dirty="0" err="1" smtClean="0"/>
              <a:t>Вераксы</a:t>
            </a:r>
            <a:r>
              <a:rPr lang="ru-RU" sz="2900" dirty="0" smtClean="0"/>
              <a:t>, Т. С. Комаровой, М. А. Васильевой.- 2-е изд., </a:t>
            </a:r>
            <a:r>
              <a:rPr lang="ru-RU" sz="2900" dirty="0" err="1" smtClean="0"/>
              <a:t>испр</a:t>
            </a:r>
            <a:r>
              <a:rPr lang="ru-RU" sz="2900" dirty="0" smtClean="0"/>
              <a:t>. и доп. - М.: Мозаика-Синтез, 2014.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Программа «Изучаем русский язык» / С.М. Гафарова, Г.З. </a:t>
            </a:r>
            <a:r>
              <a:rPr lang="ru-RU" sz="2900" dirty="0" err="1" smtClean="0"/>
              <a:t>Гарафиева</a:t>
            </a:r>
            <a:r>
              <a:rPr lang="ru-RU" sz="2900" dirty="0" smtClean="0"/>
              <a:t> - Казань, Школа РИЦ, 2013;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«</a:t>
            </a:r>
            <a:r>
              <a:rPr lang="ru-RU" sz="2900" dirty="0" err="1" smtClean="0"/>
              <a:t>Туган</a:t>
            </a:r>
            <a:r>
              <a:rPr lang="ru-RU" sz="2900" dirty="0" smtClean="0"/>
              <a:t> </a:t>
            </a:r>
            <a:r>
              <a:rPr lang="ru-RU" sz="2900" dirty="0" err="1" smtClean="0"/>
              <a:t>телдә сөйләшәбез».</a:t>
            </a:r>
            <a:r>
              <a:rPr lang="ru-RU" sz="2900" dirty="0" smtClean="0"/>
              <a:t> Методик </a:t>
            </a:r>
            <a:r>
              <a:rPr lang="ru-RU" sz="2900" dirty="0" err="1" smtClean="0"/>
              <a:t>кулланма</a:t>
            </a:r>
            <a:r>
              <a:rPr lang="ru-RU" sz="2900" dirty="0" smtClean="0"/>
              <a:t>. 2-3 </a:t>
            </a:r>
            <a:r>
              <a:rPr lang="ru-RU" sz="2900" dirty="0" err="1" smtClean="0"/>
              <a:t>яшь</a:t>
            </a:r>
            <a:r>
              <a:rPr lang="ru-RU" sz="2900" dirty="0" smtClean="0"/>
              <a:t> / </a:t>
            </a:r>
            <a:r>
              <a:rPr lang="ru-RU" sz="2900" dirty="0" err="1" smtClean="0"/>
              <a:t>ХәзрәтоваФ</a:t>
            </a:r>
            <a:r>
              <a:rPr lang="ru-RU" sz="2900" dirty="0" smtClean="0"/>
              <a:t>.В., </a:t>
            </a:r>
            <a:r>
              <a:rPr lang="ru-RU" sz="2900" dirty="0" err="1" smtClean="0"/>
              <a:t>Шәрәфетдинова </a:t>
            </a:r>
            <a:r>
              <a:rPr lang="ru-RU" sz="2900" dirty="0" smtClean="0"/>
              <a:t>З.Г., </a:t>
            </a:r>
            <a:r>
              <a:rPr lang="ru-RU" sz="2900" dirty="0" err="1" smtClean="0"/>
              <a:t>Хәбибуллина </a:t>
            </a:r>
            <a:r>
              <a:rPr lang="ru-RU" sz="2900" dirty="0" smtClean="0"/>
              <a:t>И.Җ. -Казан, ТКН, 2012;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err="1" smtClean="0"/>
              <a:t>«Тугантелдәсөйләшәбез».</a:t>
            </a:r>
            <a:r>
              <a:rPr lang="ru-RU" sz="2900" dirty="0" smtClean="0"/>
              <a:t> Методик </a:t>
            </a:r>
            <a:r>
              <a:rPr lang="ru-RU" sz="2900" dirty="0" err="1" smtClean="0"/>
              <a:t>кулланма</a:t>
            </a:r>
            <a:r>
              <a:rPr lang="ru-RU" sz="2900" dirty="0" smtClean="0"/>
              <a:t> 5-7 </a:t>
            </a:r>
            <a:r>
              <a:rPr lang="ru-RU" sz="2900" dirty="0" err="1" smtClean="0"/>
              <a:t>яшь</a:t>
            </a:r>
            <a:r>
              <a:rPr lang="ru-RU" sz="2900" dirty="0" smtClean="0"/>
              <a:t> / З.М. </a:t>
            </a:r>
            <a:r>
              <a:rPr lang="ru-RU" sz="2900" dirty="0" err="1" smtClean="0"/>
              <a:t>Зарипова,Л.Н</a:t>
            </a:r>
            <a:r>
              <a:rPr lang="ru-RU" sz="2900" dirty="0" smtClean="0"/>
              <a:t>. </a:t>
            </a:r>
            <a:r>
              <a:rPr lang="ru-RU" sz="2900" dirty="0" err="1" smtClean="0"/>
              <a:t>Вәҗиеваһ.б.</a:t>
            </a:r>
            <a:r>
              <a:rPr lang="ru-RU" sz="2900" dirty="0" smtClean="0"/>
              <a:t> - Казан, Фолиант, 2012;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«</a:t>
            </a:r>
            <a:r>
              <a:rPr lang="ru-RU" sz="2900" dirty="0" err="1" smtClean="0"/>
              <a:t>Татарча</a:t>
            </a:r>
            <a:r>
              <a:rPr lang="ru-RU" sz="2900" dirty="0" smtClean="0"/>
              <a:t> </a:t>
            </a:r>
            <a:r>
              <a:rPr lang="ru-RU" sz="2900" dirty="0" err="1" smtClean="0"/>
              <a:t>сөйләшәбез».</a:t>
            </a:r>
            <a:r>
              <a:rPr lang="ru-RU" sz="2900" dirty="0" smtClean="0"/>
              <a:t> Методик </a:t>
            </a:r>
            <a:r>
              <a:rPr lang="ru-RU" sz="2900" dirty="0" err="1" smtClean="0"/>
              <a:t>кулланмалар</a:t>
            </a:r>
            <a:r>
              <a:rPr lang="ru-RU" sz="2900" dirty="0" smtClean="0"/>
              <a:t> : 4-5, 5-6 </a:t>
            </a:r>
            <a:r>
              <a:rPr lang="ru-RU" sz="2900" dirty="0" err="1" smtClean="0"/>
              <a:t>яшь</a:t>
            </a:r>
            <a:r>
              <a:rPr lang="ru-RU" sz="2900" dirty="0" smtClean="0"/>
              <a:t> / З.М. </a:t>
            </a:r>
            <a:r>
              <a:rPr lang="ru-RU" sz="2900" dirty="0" err="1" smtClean="0"/>
              <a:t>Зарипова</a:t>
            </a:r>
            <a:r>
              <a:rPr lang="ru-RU" sz="2900" dirty="0" smtClean="0"/>
              <a:t>, Р.Г. </a:t>
            </a:r>
            <a:r>
              <a:rPr lang="ru-RU" sz="2900" dirty="0" err="1" smtClean="0"/>
              <a:t>Кидрәчева, </a:t>
            </a:r>
            <a:r>
              <a:rPr lang="ru-RU" sz="2900" dirty="0" smtClean="0"/>
              <a:t>Р.С. Исаева </a:t>
            </a:r>
            <a:r>
              <a:rPr lang="ru-RU" sz="2900" dirty="0" err="1" smtClean="0"/>
              <a:t>һ</a:t>
            </a:r>
            <a:r>
              <a:rPr lang="ru-RU" sz="2900" dirty="0" smtClean="0"/>
              <a:t>.б. -Казан, </a:t>
            </a:r>
            <a:r>
              <a:rPr lang="ru-RU" sz="2900" dirty="0" err="1" smtClean="0"/>
              <a:t>Хәтер, </a:t>
            </a:r>
            <a:r>
              <a:rPr lang="ru-RU" sz="2900" dirty="0" smtClean="0"/>
              <a:t>2011, 2012; 6-7 </a:t>
            </a:r>
            <a:r>
              <a:rPr lang="ru-RU" sz="2900" dirty="0" err="1" smtClean="0"/>
              <a:t>яшь</a:t>
            </a:r>
            <a:r>
              <a:rPr lang="ru-RU" sz="2900" dirty="0" smtClean="0"/>
              <a:t>, Казан, ТКН, 2012;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«Изучаем русский язык». Методическое пособие / С.М. </a:t>
            </a:r>
            <a:r>
              <a:rPr lang="ru-RU" sz="2900" dirty="0" err="1" smtClean="0"/>
              <a:t>Гаффарова</a:t>
            </a:r>
            <a:r>
              <a:rPr lang="ru-RU" sz="2900" dirty="0" smtClean="0"/>
              <a:t>, Г.З. </a:t>
            </a:r>
            <a:r>
              <a:rPr lang="ru-RU" sz="2900" dirty="0" err="1" smtClean="0"/>
              <a:t>Гарафиева</a:t>
            </a:r>
            <a:r>
              <a:rPr lang="ru-RU" sz="2900" dirty="0" smtClean="0"/>
              <a:t> - Казань, ХЭТЕР, 2011;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«На поляне детства». Хрестоматия для воспитателей дошкольных образовательных учреждений и родителей./Сост. К.В. </a:t>
            </a:r>
            <a:r>
              <a:rPr lang="ru-RU" sz="2900" dirty="0" err="1" smtClean="0"/>
              <a:t>Закирова</a:t>
            </a:r>
            <a:r>
              <a:rPr lang="ru-RU" sz="2900" dirty="0" smtClean="0"/>
              <a:t> - Казань, Школа РИЦ, 2011;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«</a:t>
            </a:r>
            <a:r>
              <a:rPr lang="ru-RU" sz="2900" dirty="0" err="1" smtClean="0"/>
              <a:t>Балачак</a:t>
            </a:r>
            <a:r>
              <a:rPr lang="ru-RU" sz="2900" dirty="0" smtClean="0"/>
              <a:t> аланы». </a:t>
            </a:r>
            <a:r>
              <a:rPr lang="ru-RU" sz="2900" dirty="0" err="1" smtClean="0"/>
              <a:t>Балалар</a:t>
            </a:r>
            <a:r>
              <a:rPr lang="ru-RU" sz="2900" dirty="0" smtClean="0"/>
              <a:t> </a:t>
            </a:r>
            <a:r>
              <a:rPr lang="ru-RU" sz="2900" dirty="0" err="1" smtClean="0"/>
              <a:t>бакчасы</a:t>
            </a:r>
            <a:r>
              <a:rPr lang="ru-RU" sz="2900" dirty="0" smtClean="0"/>
              <a:t> </a:t>
            </a:r>
            <a:r>
              <a:rPr lang="ru-RU" sz="2900" dirty="0" err="1" smtClean="0"/>
              <a:t>тәрбиячеләре һәм әти-әниләре чен</a:t>
            </a:r>
            <a:r>
              <a:rPr lang="ru-RU" sz="2900" dirty="0" smtClean="0"/>
              <a:t> хрестоматия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900" dirty="0" smtClean="0"/>
              <a:t>. </a:t>
            </a:r>
            <a:r>
              <a:rPr lang="ru-RU" sz="2900" dirty="0" err="1" smtClean="0"/>
              <a:t>/Төз.</a:t>
            </a:r>
            <a:r>
              <a:rPr lang="ru-RU" sz="2900" dirty="0" smtClean="0"/>
              <a:t> К.В. </a:t>
            </a:r>
            <a:r>
              <a:rPr lang="ru-RU" sz="2900" dirty="0" err="1" smtClean="0"/>
              <a:t>Закирова</a:t>
            </a:r>
            <a:r>
              <a:rPr lang="ru-RU" sz="2900" dirty="0" smtClean="0"/>
              <a:t> – Казань, Школа РИЦ, 2011.</a:t>
            </a:r>
          </a:p>
          <a:p>
            <a:pPr marL="457200" indent="-457200"/>
            <a:r>
              <a:rPr lang="ru-RU" sz="2900" dirty="0" smtClean="0"/>
              <a:t> 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tt-RU" dirty="0" smtClean="0"/>
              <a:t>Чыгыш эчтәлеге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746310"/>
          </a:xfrm>
        </p:spPr>
        <p:txBody>
          <a:bodyPr>
            <a:noAutofit/>
          </a:bodyPr>
          <a:lstStyle/>
          <a:p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Кече яшьтәге балаларга тәрбия һәм белем бирүдә милли-региональ компонентлар куллануны планлаштырганда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белем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бирү өлкәләре, максатлар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, предметлы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танып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белү үзәге;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эш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юн</a:t>
            </a:r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әлешләре,укыту методик комплекты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Балалар бакчасында милли тәрбия бирү системасын планлаштырганда  оештырылган эшләр;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Балалар бакчасында милли тәрбия бирү системасын планлаштырганда  балалар белән эшчәнлек;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Балалар бакчасында милли тәрбия бирү системасын планлаштыруда җәмәгатьчелек һәм мәктәп  белән эш;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Игътибарыгыз</a:t>
            </a:r>
            <a:r>
              <a:rPr lang="ru-RU" dirty="0" smtClean="0"/>
              <a:t> </a:t>
            </a:r>
            <a:r>
              <a:rPr lang="tt-RU" dirty="0" smtClean="0"/>
              <a:t> өчен рәхмәт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86256"/>
            <a:ext cx="8253442" cy="1857388"/>
          </a:xfrm>
        </p:spPr>
        <p:txBody>
          <a:bodyPr>
            <a:normAutofit/>
          </a:bodyPr>
          <a:lstStyle/>
          <a:p>
            <a:pPr algn="ctr"/>
            <a:r>
              <a:rPr lang="tt-RU" sz="3200" dirty="0" smtClean="0"/>
              <a:t>Эшегездә уңышлар, сәламәтлек  телибез!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Autofit/>
          </a:bodyPr>
          <a:lstStyle/>
          <a:p>
            <a:pPr algn="ctr"/>
            <a:r>
              <a:rPr lang="tt-RU" sz="3600" dirty="0" smtClean="0"/>
              <a:t>Төп белем бирү программасы: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935163"/>
          <a:ext cx="9144000" cy="4208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/>
              <a:t>Вариатив</a:t>
            </a:r>
            <a:r>
              <a:rPr lang="ru-RU" sz="2800" dirty="0" smtClean="0"/>
              <a:t> </a:t>
            </a:r>
            <a:r>
              <a:rPr lang="ru-RU" sz="2800" dirty="0" err="1" smtClean="0"/>
              <a:t>өлешне</a:t>
            </a:r>
            <a:r>
              <a:rPr lang="ru-RU" sz="2800" dirty="0" smtClean="0"/>
              <a:t>(40%) </a:t>
            </a:r>
            <a:r>
              <a:rPr lang="ru-RU" sz="2800" dirty="0" err="1" smtClean="0"/>
              <a:t>төзегәндә исәпкә алынды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r>
              <a:rPr lang="ru-RU" dirty="0" err="1" smtClean="0"/>
              <a:t>этник-мәдәни ихтыяҗлар, милли</a:t>
            </a:r>
            <a:r>
              <a:rPr lang="ru-RU" dirty="0" smtClean="0"/>
              <a:t> </a:t>
            </a:r>
            <a:r>
              <a:rPr lang="ru-RU" dirty="0" err="1" smtClean="0"/>
              <a:t>төбәк үзенчәлекләре    </a:t>
            </a: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err="1" smtClean="0">
                <a:solidFill>
                  <a:srgbClr val="C00000"/>
                </a:solidFill>
              </a:rPr>
              <a:t>Туган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якны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өйрәнәбез»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err="1" smtClean="0"/>
              <a:t>мәгариф оешмасының мәнфәгатьләре</a:t>
            </a:r>
            <a:r>
              <a:rPr lang="ru-RU" dirty="0" smtClean="0"/>
              <a:t>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err="1" smtClean="0">
                <a:solidFill>
                  <a:srgbClr val="C00000"/>
                </a:solidFill>
              </a:rPr>
              <a:t>Инглиз</a:t>
            </a:r>
            <a:r>
              <a:rPr lang="ru-RU" dirty="0" smtClean="0">
                <a:solidFill>
                  <a:srgbClr val="C00000"/>
                </a:solidFill>
              </a:rPr>
              <a:t> теле </a:t>
            </a:r>
            <a:r>
              <a:rPr lang="ru-RU" dirty="0" err="1" smtClean="0">
                <a:solidFill>
                  <a:srgbClr val="C00000"/>
                </a:solidFill>
              </a:rPr>
              <a:t>түгәрәге</a:t>
            </a:r>
            <a:r>
              <a:rPr lang="ru-RU" i="1" dirty="0" smtClean="0">
                <a:solidFill>
                  <a:srgbClr val="C00000"/>
                </a:solidFill>
              </a:rPr>
              <a:t>» </a:t>
            </a:r>
            <a:r>
              <a:rPr lang="ru-RU" sz="1800" i="1" dirty="0" smtClean="0"/>
              <a:t>(</a:t>
            </a:r>
            <a:r>
              <a:rPr lang="ru-RU" sz="1800" i="1" dirty="0" err="1" smtClean="0"/>
              <a:t>мәктәпкәчә әзерлек </a:t>
            </a:r>
            <a:r>
              <a:rPr lang="ru-RU" sz="1800" i="1" dirty="0" smtClean="0"/>
              <a:t>)</a:t>
            </a:r>
            <a:endParaRPr lang="ru-RU" dirty="0" smtClean="0"/>
          </a:p>
          <a:p>
            <a:r>
              <a:rPr lang="ru-RU" dirty="0" err="1" smtClean="0"/>
              <a:t>ата-аналарның сорау-тәкъдимнәре  </a:t>
            </a:r>
            <a:r>
              <a:rPr lang="ru-RU" dirty="0" err="1" smtClean="0">
                <a:solidFill>
                  <a:srgbClr val="C00000"/>
                </a:solidFill>
              </a:rPr>
              <a:t>«Әкиятләр илендә  уйный</a:t>
            </a:r>
            <a:r>
              <a:rPr lang="ru-RU" dirty="0" smtClean="0">
                <a:solidFill>
                  <a:srgbClr val="C00000"/>
                </a:solidFill>
              </a:rPr>
              <a:t> –</a:t>
            </a:r>
            <a:r>
              <a:rPr lang="ru-RU" dirty="0" err="1" smtClean="0">
                <a:solidFill>
                  <a:srgbClr val="C00000"/>
                </a:solidFill>
              </a:rPr>
              <a:t>уйный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үсәбез» </a:t>
            </a:r>
            <a:r>
              <a:rPr lang="ru-RU" sz="2000" i="1" dirty="0" err="1" smtClean="0"/>
              <a:t>(кечкенәләр,уртанчылар</a:t>
            </a:r>
            <a:r>
              <a:rPr lang="ru-RU" sz="2000" i="1" dirty="0" smtClean="0"/>
              <a:t>)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  «</a:t>
            </a:r>
            <a:r>
              <a:rPr lang="ru-RU" sz="2800" dirty="0" err="1" smtClean="0">
                <a:solidFill>
                  <a:srgbClr val="C00000"/>
                </a:solidFill>
              </a:rPr>
              <a:t>Курчак</a:t>
            </a:r>
            <a:r>
              <a:rPr lang="ru-RU" sz="2000" i="1" dirty="0" smtClean="0">
                <a:solidFill>
                  <a:srgbClr val="C00000"/>
                </a:solidFill>
              </a:rPr>
              <a:t>  </a:t>
            </a:r>
            <a:r>
              <a:rPr lang="ru-RU" dirty="0" smtClean="0">
                <a:solidFill>
                  <a:srgbClr val="C00000"/>
                </a:solidFill>
              </a:rPr>
              <a:t>театры» </a:t>
            </a:r>
            <a:r>
              <a:rPr lang="ru-RU" sz="1800" i="1" dirty="0" smtClean="0"/>
              <a:t>(</a:t>
            </a:r>
            <a:r>
              <a:rPr lang="ru-RU" sz="1800" i="1" dirty="0" err="1" smtClean="0"/>
              <a:t>зурлар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төркеме</a:t>
            </a:r>
            <a:r>
              <a:rPr lang="ru-RU" sz="1800" i="1" dirty="0" smtClean="0"/>
              <a:t>)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Хореография </a:t>
            </a:r>
            <a:r>
              <a:rPr lang="ru-RU" dirty="0" err="1" smtClean="0">
                <a:solidFill>
                  <a:srgbClr val="C00000"/>
                </a:solidFill>
              </a:rPr>
              <a:t>түгәрәге </a:t>
            </a:r>
            <a:r>
              <a:rPr lang="ru-RU" sz="1800" i="1" dirty="0" smtClean="0"/>
              <a:t>(зурлар,</a:t>
            </a:r>
            <a:r>
              <a:rPr lang="ru-RU" sz="1800" i="1" dirty="0" err="1" smtClean="0"/>
              <a:t>мәктәпкәчә әзерлек төркеме</a:t>
            </a:r>
            <a:r>
              <a:rPr lang="ru-RU" sz="1800" i="1" dirty="0" smtClean="0"/>
              <a:t>)</a:t>
            </a:r>
            <a:endParaRPr lang="ru-RU" sz="18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305800" cy="653210"/>
          </a:xfrm>
        </p:spPr>
        <p:txBody>
          <a:bodyPr>
            <a:normAutofit/>
          </a:bodyPr>
          <a:lstStyle/>
          <a:p>
            <a:pPr algn="ctr"/>
            <a:r>
              <a:rPr lang="tt-RU" sz="2800" dirty="0" smtClean="0"/>
              <a:t>ФДББС таләпләре белән төп белем бирү программасы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1643050"/>
            <a:ext cx="535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dirty="0" smtClean="0"/>
              <a:t>Инвариатив өлеш-60%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428868"/>
            <a:ext cx="81439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400" dirty="0" smtClean="0"/>
              <a:t>Н.Е. Веракса, Т.С. Комарова, М.А. Васильеваларның</a:t>
            </a:r>
          </a:p>
          <a:p>
            <a:pPr lvl="0"/>
            <a:r>
              <a:rPr lang="tt-RU" sz="2400" dirty="0" smtClean="0"/>
              <a:t>“От рождения до школы” ФДББС ка нигезләнеп тулыландырылган инновацион варианттагы  якынча мәктәпкәчә  гомуми белем бирү программасы </a:t>
            </a:r>
          </a:p>
          <a:p>
            <a:pPr lvl="0"/>
            <a:endParaRPr lang="tt-RU" sz="2400" dirty="0" smtClean="0"/>
          </a:p>
          <a:p>
            <a:pPr lvl="0" algn="ctr"/>
            <a:r>
              <a:rPr lang="ru-RU" sz="2000" dirty="0" smtClean="0"/>
              <a:t>УМК для детей 2-7 лет. «</a:t>
            </a:r>
            <a:r>
              <a:rPr lang="ru-RU" sz="2000" dirty="0" err="1" smtClean="0"/>
              <a:t>Туган</a:t>
            </a:r>
            <a:r>
              <a:rPr lang="ru-RU" sz="2000" dirty="0" smtClean="0"/>
              <a:t> </a:t>
            </a:r>
            <a:r>
              <a:rPr lang="ru-RU" sz="2000" dirty="0" err="1" smtClean="0"/>
              <a:t>телдә сөйләшәбез» </a:t>
            </a:r>
            <a:r>
              <a:rPr lang="ru-RU" sz="2000" dirty="0" smtClean="0"/>
              <a:t>обучение родному (татарскому) языку, </a:t>
            </a:r>
            <a:r>
              <a:rPr lang="ru-RU" sz="2000" dirty="0" err="1" smtClean="0"/>
              <a:t>Хазратова</a:t>
            </a:r>
            <a:r>
              <a:rPr lang="ru-RU" sz="2000" dirty="0" smtClean="0"/>
              <a:t> Ф. В.</a:t>
            </a:r>
          </a:p>
          <a:p>
            <a:pPr lvl="0" algn="ctr"/>
            <a:r>
              <a:rPr lang="ru-RU" sz="2000" dirty="0" smtClean="0"/>
              <a:t>УМК «Изучаем русский язык» (Материалы для изучения русского языка </a:t>
            </a:r>
            <a:r>
              <a:rPr lang="ru-RU" sz="2000" dirty="0" err="1" smtClean="0"/>
              <a:t>татароязычными</a:t>
            </a:r>
            <a:r>
              <a:rPr lang="ru-RU" sz="2000" dirty="0" smtClean="0"/>
              <a:t> детьми), </a:t>
            </a:r>
            <a:r>
              <a:rPr lang="ru-RU" sz="2000" dirty="0" err="1" smtClean="0"/>
              <a:t>Гаффарова</a:t>
            </a:r>
            <a:r>
              <a:rPr lang="ru-RU" sz="2000" dirty="0" smtClean="0"/>
              <a:t> С. М.</a:t>
            </a:r>
          </a:p>
          <a:p>
            <a:pPr lvl="0" algn="ctr"/>
            <a:r>
              <a:rPr lang="ru-RU" sz="2000" dirty="0" smtClean="0"/>
              <a:t>УМК для детей 6-7 лет«</a:t>
            </a:r>
            <a:r>
              <a:rPr lang="ru-RU" sz="2000" dirty="0" err="1" smtClean="0"/>
              <a:t>Мәктәпкәчә яшьтәгеләр әлифбасы</a:t>
            </a:r>
            <a:r>
              <a:rPr lang="ru-RU" sz="2000" dirty="0" smtClean="0"/>
              <a:t>»,</a:t>
            </a:r>
          </a:p>
          <a:p>
            <a:pPr lvl="0" algn="ctr"/>
            <a:r>
              <a:rPr lang="ru-RU" sz="2000" dirty="0" smtClean="0"/>
              <a:t> </a:t>
            </a:r>
            <a:r>
              <a:rPr lang="ru-RU" sz="2000" dirty="0" err="1" smtClean="0"/>
              <a:t>Шаехова</a:t>
            </a:r>
            <a:r>
              <a:rPr lang="ru-RU" sz="2000" dirty="0" smtClean="0"/>
              <a:t> Р. К.</a:t>
            </a:r>
          </a:p>
          <a:p>
            <a:pPr lvl="0" algn="ctr"/>
            <a:r>
              <a:rPr lang="ru-RU" sz="2000" dirty="0" smtClean="0"/>
              <a:t>УМК для детей 4-5 лет</a:t>
            </a:r>
            <a:r>
              <a:rPr lang="ru-RU" sz="2000" b="1" dirty="0" smtClean="0"/>
              <a:t>. </a:t>
            </a:r>
            <a:endParaRPr lang="ru-RU" sz="20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71480"/>
            <a:ext cx="7772400" cy="571504"/>
          </a:xfrm>
        </p:spPr>
        <p:txBody>
          <a:bodyPr/>
          <a:lstStyle/>
          <a:p>
            <a:pPr algn="ctr"/>
            <a:r>
              <a:rPr lang="tt-RU" sz="3600" dirty="0" smtClean="0"/>
              <a:t>Милли региональ компонент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00174"/>
            <a:ext cx="8185052" cy="4929222"/>
          </a:xfrm>
        </p:spPr>
        <p:txBody>
          <a:bodyPr>
            <a:norm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 “Р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егиональная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программа дошкольного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</a:t>
            </a:r>
            <a:r>
              <a:rPr lang="tt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.Т</a:t>
            </a:r>
            <a:r>
              <a:rPr lang="tt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өбәкнең мәктәпкәчә белем бирү программасы” /Р.К.Шаехова/,2012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«Балалар бакчасында әдәп-әхлак тәрбиясе»                             К.В.Закирова,Р.Ә.Кадыйрова, Г.М.Сафиуллина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Балачак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аланы»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К.В.Закирова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белем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бирү оешмасы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программалары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tt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Мәктәпкәчә тәрбиядә иҗат җимешләре.Актаныш 2002 ел.</a:t>
            </a:r>
          </a:p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Балалар бакчасында белем бирү тирәлегендә сюжетлы –рольле уеннар.Актаныш .2006 ел.</a:t>
            </a:r>
          </a:p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Табигать –тәрбия чыганагы.Актаныш.2011ел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Вариатив</a:t>
            </a:r>
            <a:r>
              <a:rPr lang="ru-RU" sz="3200" dirty="0" smtClean="0"/>
              <a:t> </a:t>
            </a:r>
            <a:r>
              <a:rPr lang="tt-RU" sz="3200" dirty="0" smtClean="0"/>
              <a:t>өлешне планлаштыруда төп эш юнәлешләре: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4286256"/>
          </a:xfrm>
        </p:spPr>
        <p:txBody>
          <a:bodyPr/>
          <a:lstStyle/>
          <a:p>
            <a:r>
              <a:rPr lang="tt-RU" dirty="0" smtClean="0"/>
              <a:t>Предметлы тирәлек оештыру-мини-музей;</a:t>
            </a:r>
          </a:p>
          <a:p>
            <a:r>
              <a:rPr lang="tt-RU" dirty="0" smtClean="0"/>
              <a:t>Педагогик  эшчәнлекне оештыру,камилләштерү.</a:t>
            </a:r>
          </a:p>
          <a:p>
            <a:r>
              <a:rPr lang="tt-RU" dirty="0" smtClean="0"/>
              <a:t>УМК тәртипләү, куллану,</a:t>
            </a:r>
          </a:p>
          <a:p>
            <a:r>
              <a:rPr lang="tt-RU" dirty="0" smtClean="0"/>
              <a:t>Ата-аналар белән эшчәнлек;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26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671" r="6671"/>
          <a:stretch>
            <a:fillRect/>
          </a:stretch>
        </p:blipFill>
        <p:spPr>
          <a:xfrm rot="420000">
            <a:off x="3480080" y="1198487"/>
            <a:ext cx="4622816" cy="39322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043"/>
            <a:ext cx="8320118" cy="1571636"/>
          </a:xfrm>
        </p:spPr>
        <p:txBody>
          <a:bodyPr>
            <a:normAutofit/>
          </a:bodyPr>
          <a:lstStyle/>
          <a:p>
            <a:pPr algn="ctr"/>
            <a:r>
              <a:rPr lang="tt-RU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“Туган якны өйрәнәбез”</a:t>
            </a:r>
            <a:endParaRPr lang="ru-RU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2357430"/>
            <a:ext cx="5500726" cy="3857652"/>
          </a:xfrm>
        </p:spPr>
        <p:txBody>
          <a:bodyPr>
            <a:normAutofit lnSpcReduction="10000"/>
          </a:bodyPr>
          <a:lstStyle/>
          <a:p>
            <a:r>
              <a:rPr lang="tt-RU" sz="2000" dirty="0" smtClean="0"/>
              <a:t>Мәктәпкәчә чорда туган телгә мәхәббәт тәрбияләү;</a:t>
            </a:r>
          </a:p>
          <a:p>
            <a:endParaRPr lang="tt-RU" sz="2000" dirty="0" smtClean="0"/>
          </a:p>
          <a:p>
            <a:r>
              <a:rPr lang="tt-RU" sz="2000" dirty="0" smtClean="0"/>
              <a:t>Балаларның төрле милләт халкына мөнәсәбәтен билгеләү;</a:t>
            </a:r>
          </a:p>
          <a:p>
            <a:endParaRPr lang="tt-RU" sz="2000" dirty="0" smtClean="0"/>
          </a:p>
          <a:p>
            <a:r>
              <a:rPr lang="tt-RU" sz="2000" dirty="0" smtClean="0"/>
              <a:t>Милли җанлы шәхес сыйфаты буларак милләтенә,башка милләт халкына булган карашларын формалаштыру;</a:t>
            </a:r>
          </a:p>
          <a:p>
            <a:endParaRPr lang="tt-RU" sz="2000" dirty="0" smtClean="0"/>
          </a:p>
          <a:p>
            <a:r>
              <a:rPr lang="tt-RU" sz="2000" dirty="0" smtClean="0"/>
              <a:t>Туган җирен хөрмәт итүче патриот,мәдәни белемле шәхес тәрбияләү;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500042"/>
          <a:ext cx="8572560" cy="6091180"/>
        </p:xfrm>
        <a:graphic>
          <a:graphicData uri="http://schemas.openxmlformats.org/drawingml/2006/table">
            <a:tbl>
              <a:tblPr/>
              <a:tblGrid>
                <a:gridCol w="2550514"/>
                <a:gridCol w="6022046"/>
              </a:tblGrid>
              <a:tr h="7167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Тәрбия </a:t>
                      </a:r>
                      <a:r>
                        <a:rPr lang="tt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һәм белем бирү өлкәләре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t-RU" sz="1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Милли</a:t>
                      </a:r>
                      <a:r>
                        <a:rPr lang="tt-RU" sz="1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мәдәни компонент эшчәнлеге  максатлары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439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endParaRPr lang="tt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tt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Иҗтимагый-коммуникатив </a:t>
                      </a: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үсеш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Халык уеннарын уйнау процессында  зурлар һәм яшьтәшләр арасында дуслык мөнәсәбәтләре </a:t>
                      </a:r>
                      <a:r>
                        <a:rPr lang="tt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формалаштыру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2254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Сөйләмдә үз халкының кечкенә иҗат формаларын кулланып үз-үзләренә хезмәт күрсәтү, хуҗалык-көнкүреш хезмәтен  үзләштерү. Өлкәннәрнең </a:t>
                      </a:r>
                      <a:r>
                        <a:rPr lang="tt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хезмәтенә кызыксыну тәрбияләү, хөрмәтләргә өйрәтү. Районда игенчелек,терлекчелек тармагы турында сөйләшү.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t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Актаныш </a:t>
                      </a:r>
                      <a:r>
                        <a:rPr lang="tt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районы Богады җирлегенең милли-мәдәнияты ,тарихы,гореф-гадәтләре белән таныштыру. Авылыбызның урман,кырлары,казылма байлыклары,чишмәләре турында мәгьлүмат бирү</a:t>
                      </a:r>
                      <a:r>
                        <a:rPr lang="tt-RU" sz="2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1148</TotalTime>
  <Words>1181</Words>
  <Application>Microsoft Office PowerPoint</Application>
  <PresentationFormat>Экран (4:3)</PresentationFormat>
  <Paragraphs>156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ФДББС шартларында  кече яшьтәге балаларга тәрбия һәм белем бирүдә милли-региональ компонентлар куллану</vt:lpstr>
      <vt:lpstr>Чыгыш эчтәлеге</vt:lpstr>
      <vt:lpstr>Төп белем бирү программасы:</vt:lpstr>
      <vt:lpstr>Вариатив өлешне(40%) төзегәндә исәпкә алынды:</vt:lpstr>
      <vt:lpstr>ФДББС таләпләре белән төп белем бирү программасы</vt:lpstr>
      <vt:lpstr>Милли региональ компонент</vt:lpstr>
      <vt:lpstr>Вариатив өлешне планлаштыруда төп эш юнәлешләре:</vt:lpstr>
      <vt:lpstr>“Туган якны өйрәнәбез”</vt:lpstr>
      <vt:lpstr>Слайд 9</vt:lpstr>
      <vt:lpstr>Слайд 10</vt:lpstr>
      <vt:lpstr>Слайд 11</vt:lpstr>
      <vt:lpstr>“Туган якны өйрәнәбез”  мини-музее</vt:lpstr>
      <vt:lpstr>Балалар бакчасында милли тәрбия бирү системасын планлаштыруда җәмәгатьчелек һәм мәктәп  белән эш:   </vt:lpstr>
      <vt:lpstr>Балалар бакчасында милли тәрбия бирү системасын планлаштырганда  балалар белән оештырылган  эшләр: </vt:lpstr>
      <vt:lpstr>Милли мәдәни эшне планлаштыруда әти-әниләр белән бердәм эшчәнлек</vt:lpstr>
      <vt:lpstr>“Әкиятләр илендә уйный-уйный үсәбез”</vt:lpstr>
      <vt:lpstr>2 кечкенәләр,уртанчылар катнаш төркеме</vt:lpstr>
      <vt:lpstr>«Иң милли татар кызы һәм малае»конкурсында  (2014 ел)  «Милли киемле курчаклар» конкурсы(2016 ел) </vt:lpstr>
      <vt:lpstr>Кулланылган әдәбият исемлеге:</vt:lpstr>
      <vt:lpstr>Игътибарыгыз  өчен рәхмәт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ФДББС шартларында  төп белем бирү программасының вариатив өлеше</dc:title>
  <dc:creator>Назиля</dc:creator>
  <cp:lastModifiedBy>Назиля</cp:lastModifiedBy>
  <cp:revision>128</cp:revision>
  <dcterms:created xsi:type="dcterms:W3CDTF">2015-02-15T12:04:41Z</dcterms:created>
  <dcterms:modified xsi:type="dcterms:W3CDTF">2016-01-27T10:27:44Z</dcterms:modified>
</cp:coreProperties>
</file>